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13264"/>
    <a:srgbClr val="841910"/>
    <a:srgbClr val="DFDDFB"/>
    <a:srgbClr val="213164"/>
    <a:srgbClr val="213163"/>
    <a:srgbClr val="E3E1FB"/>
    <a:srgbClr val="FFAB40"/>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45" d="100"/>
          <a:sy n="145" d="100"/>
        </p:scale>
        <p:origin x="96" y="51"/>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4/7/2024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36178"/>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6369"/>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46385" y="3926991"/>
            <a:ext cx="3232875"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dirty="0">
                <a:solidFill>
                  <a:schemeClr val="tx1"/>
                </a:solidFill>
              </a:rPr>
              <a:t>: Akash P G</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721121104001</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312072" y="3956068"/>
            <a:ext cx="2476838"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a:solidFill>
                  <a:schemeClr val="tx1"/>
                </a:solidFill>
              </a:rPr>
              <a:t>Study World College of Engineering</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68537" y="575239"/>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7" name="TextBox 26">
            <a:extLst>
              <a:ext uri="{FF2B5EF4-FFF2-40B4-BE49-F238E27FC236}">
                <a16:creationId xmlns:a16="http://schemas.microsoft.com/office/drawing/2014/main" id="{13AEFABE-A9EA-BB7F-F85D-56CA809771C4}"/>
              </a:ext>
            </a:extLst>
          </p:cNvPr>
          <p:cNvSpPr txBox="1"/>
          <p:nvPr/>
        </p:nvSpPr>
        <p:spPr>
          <a:xfrm>
            <a:off x="0" y="934701"/>
            <a:ext cx="5422261" cy="3631763"/>
          </a:xfrm>
          <a:prstGeom prst="rect">
            <a:avLst/>
          </a:prstGeom>
          <a:noFill/>
        </p:spPr>
        <p:txBody>
          <a:bodyPr wrap="square">
            <a:spAutoFit/>
          </a:bodyPr>
          <a:lstStyle/>
          <a:p>
            <a:pPr marL="72000" indent="-171450">
              <a:buFont typeface="Wingdings" panose="05000000000000000000" pitchFamily="2" charset="2"/>
              <a:buChar char="Ø"/>
            </a:pPr>
            <a:r>
              <a:rPr lang="en-GB" sz="1000" dirty="0"/>
              <a:t>Modelling:</a:t>
            </a:r>
          </a:p>
          <a:p>
            <a:endParaRPr lang="en-GB" sz="1000" dirty="0"/>
          </a:p>
          <a:p>
            <a:pPr marL="72000" indent="-171450">
              <a:buFont typeface="Wingdings" panose="05000000000000000000" pitchFamily="2" charset="2"/>
              <a:buChar char="Ø"/>
            </a:pPr>
            <a:r>
              <a:rPr lang="en-GB" sz="1000" dirty="0"/>
              <a:t>There are two main aspects to consider when modelling:</a:t>
            </a:r>
          </a:p>
          <a:p>
            <a:pPr marL="72000" indent="-171450">
              <a:buFont typeface="Wingdings" panose="05000000000000000000" pitchFamily="2" charset="2"/>
              <a:buChar char="Ø"/>
            </a:pPr>
            <a:endParaRPr lang="en-GB" sz="1000" dirty="0"/>
          </a:p>
          <a:p>
            <a:pPr marL="72000" indent="-171450">
              <a:buFont typeface="Wingdings" panose="05000000000000000000" pitchFamily="2" charset="2"/>
              <a:buChar char="Ø"/>
            </a:pPr>
            <a:r>
              <a:rPr lang="en-GB" sz="1000" dirty="0"/>
              <a:t>Data Model: This defines the structure of information stored in your application. Key elements include:</a:t>
            </a:r>
          </a:p>
          <a:p>
            <a:pPr marL="72000" indent="-171450">
              <a:buFont typeface="Wingdings" panose="05000000000000000000" pitchFamily="2" charset="2"/>
              <a:buChar char="Ø"/>
            </a:pPr>
            <a:endParaRPr lang="en-GB" sz="1000" dirty="0"/>
          </a:p>
          <a:p>
            <a:pPr marL="72000" indent="-171450">
              <a:buFont typeface="Wingdings" panose="05000000000000000000" pitchFamily="2" charset="2"/>
              <a:buChar char="Ø"/>
            </a:pPr>
            <a:r>
              <a:rPr lang="en-GB" sz="1000" dirty="0"/>
              <a:t>Users: User accounts with details like username, password, email etc.</a:t>
            </a:r>
          </a:p>
          <a:p>
            <a:pPr marL="72000" indent="-171450">
              <a:buFont typeface="Wingdings" panose="05000000000000000000" pitchFamily="2" charset="2"/>
              <a:buChar char="Ø"/>
            </a:pPr>
            <a:r>
              <a:rPr lang="en-GB" sz="1000" dirty="0"/>
              <a:t>Notes: Information about each note - title, content, creation date, etc. Consider options for rich text formatting, images, or attachments.</a:t>
            </a:r>
          </a:p>
          <a:p>
            <a:pPr marL="72000" indent="-171450">
              <a:buFont typeface="Wingdings" panose="05000000000000000000" pitchFamily="2" charset="2"/>
              <a:buChar char="Ø"/>
            </a:pPr>
            <a:r>
              <a:rPr lang="en-GB" sz="1000" dirty="0"/>
              <a:t>Sharing: Define how notes are shared - publicly, with specific users, or groups.</a:t>
            </a:r>
          </a:p>
          <a:p>
            <a:pPr marL="72000" indent="-171450">
              <a:buFont typeface="Wingdings" panose="05000000000000000000" pitchFamily="2" charset="2"/>
              <a:buChar char="Ø"/>
            </a:pPr>
            <a:r>
              <a:rPr lang="en-GB" sz="1000" dirty="0"/>
              <a:t>Permissions: Control access levels (read, edit, comment) for different users on shared notes.</a:t>
            </a:r>
          </a:p>
          <a:p>
            <a:pPr marL="72000" indent="-171450">
              <a:buFont typeface="Wingdings" panose="05000000000000000000" pitchFamily="2" charset="2"/>
              <a:buChar char="Ø"/>
            </a:pPr>
            <a:r>
              <a:rPr lang="en-GB" sz="1000" dirty="0"/>
              <a:t>Additional Features: Depending on your vision, consider tags, categories, version history, or integrations with other tools.</a:t>
            </a:r>
          </a:p>
          <a:p>
            <a:pPr marL="72000" indent="-171450">
              <a:buFont typeface="Wingdings" panose="05000000000000000000" pitchFamily="2" charset="2"/>
              <a:buChar char="Ø"/>
            </a:pPr>
            <a:r>
              <a:rPr lang="en-GB" sz="1000" dirty="0"/>
              <a:t>Functional Model: This outlines the application's functionalities:</a:t>
            </a:r>
          </a:p>
          <a:p>
            <a:pPr marL="72000" indent="-171450">
              <a:buFont typeface="Wingdings" panose="05000000000000000000" pitchFamily="2" charset="2"/>
              <a:buChar char="Ø"/>
            </a:pPr>
            <a:endParaRPr lang="en-GB" sz="1000" dirty="0"/>
          </a:p>
          <a:p>
            <a:pPr marL="72000" indent="-171450">
              <a:buFont typeface="Wingdings" panose="05000000000000000000" pitchFamily="2" charset="2"/>
              <a:buChar char="Ø"/>
            </a:pPr>
            <a:r>
              <a:rPr lang="en-GB" sz="1000" dirty="0"/>
              <a:t>User Management: User registration, login, profile management.</a:t>
            </a:r>
          </a:p>
          <a:p>
            <a:pPr marL="72000" indent="-171450">
              <a:buFont typeface="Wingdings" panose="05000000000000000000" pitchFamily="2" charset="2"/>
              <a:buChar char="Ø"/>
            </a:pPr>
            <a:r>
              <a:rPr lang="en-GB" sz="1000" dirty="0"/>
              <a:t>Note Creation &amp; Editing: Users can create new notes, edit existing ones.</a:t>
            </a:r>
          </a:p>
          <a:p>
            <a:pPr marL="72000" indent="-171450">
              <a:buFont typeface="Wingdings" panose="05000000000000000000" pitchFamily="2" charset="2"/>
              <a:buChar char="Ø"/>
            </a:pPr>
            <a:r>
              <a:rPr lang="en-GB" sz="1000" dirty="0"/>
              <a:t>Sharing &amp; Permissions: Implement functionalities for sharing notes and setting access levels.</a:t>
            </a:r>
          </a:p>
          <a:p>
            <a:pPr marL="72000" indent="-171450">
              <a:buFont typeface="Wingdings" panose="05000000000000000000" pitchFamily="2" charset="2"/>
              <a:buChar char="Ø"/>
            </a:pPr>
            <a:r>
              <a:rPr lang="en-GB" sz="1000" dirty="0"/>
              <a:t>Search &amp; Filtering: Allow users to search for notes based on keywords, tags, or other criteria.</a:t>
            </a:r>
          </a:p>
        </p:txBody>
      </p:sp>
      <p:sp>
        <p:nvSpPr>
          <p:cNvPr id="31" name="TextBox 30">
            <a:extLst>
              <a:ext uri="{FF2B5EF4-FFF2-40B4-BE49-F238E27FC236}">
                <a16:creationId xmlns:a16="http://schemas.microsoft.com/office/drawing/2014/main" id="{017B804A-6702-4BE3-48A5-AB080640D479}"/>
              </a:ext>
            </a:extLst>
          </p:cNvPr>
          <p:cNvSpPr txBox="1"/>
          <p:nvPr/>
        </p:nvSpPr>
        <p:spPr>
          <a:xfrm>
            <a:off x="5293981" y="991576"/>
            <a:ext cx="3895487" cy="2092881"/>
          </a:xfrm>
          <a:prstGeom prst="rect">
            <a:avLst/>
          </a:prstGeom>
          <a:noFill/>
        </p:spPr>
        <p:txBody>
          <a:bodyPr wrap="square">
            <a:spAutoFit/>
          </a:bodyPr>
          <a:lstStyle/>
          <a:p>
            <a:pPr marL="171450" indent="-171450">
              <a:buFont typeface="Wingdings" panose="05000000000000000000" pitchFamily="2" charset="2"/>
              <a:buChar char="Ø"/>
            </a:pPr>
            <a:r>
              <a:rPr lang="en-GB" sz="1000" dirty="0"/>
              <a:t>Results: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A successful notes sharing web application can lead to:</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Improved Collaboration: Teams can share notes, ideas, and information efficiently.</a:t>
            </a:r>
          </a:p>
          <a:p>
            <a:pPr marL="171450" indent="-171450">
              <a:buFont typeface="Wingdings" panose="05000000000000000000" pitchFamily="2" charset="2"/>
              <a:buChar char="Ø"/>
            </a:pPr>
            <a:r>
              <a:rPr lang="en-GB" sz="1000" dirty="0"/>
              <a:t>Enhanced Productivity: Users can organize information, access notes from anywhere, and potentially collaborate in real-time.</a:t>
            </a:r>
          </a:p>
          <a:p>
            <a:pPr marL="171450" indent="-171450">
              <a:buFont typeface="Wingdings" panose="05000000000000000000" pitchFamily="2" charset="2"/>
              <a:buChar char="Ø"/>
            </a:pPr>
            <a:r>
              <a:rPr lang="en-GB" sz="1000" dirty="0"/>
              <a:t>Knowledge Sharing: Facilitate sharing best practices, procedures, or other valuable information within an organization or community.</a:t>
            </a:r>
          </a:p>
          <a:p>
            <a:pPr marL="171450" indent="-171450">
              <a:buFont typeface="Wingdings" panose="05000000000000000000" pitchFamily="2" charset="2"/>
              <a:buChar char="Ø"/>
            </a:pPr>
            <a:r>
              <a:rPr lang="en-GB" sz="1000" dirty="0"/>
              <a:t>Scalability: The application can grow with the user base, accommodating increasing data and users.</a:t>
            </a:r>
            <a:endParaRPr lang="en-IN" sz="1000" dirty="0"/>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458549"/>
            <a:ext cx="8832300" cy="451933"/>
          </a:xfrm>
        </p:spPr>
        <p:txBody>
          <a:bodyPr/>
          <a:lstStyle/>
          <a:p>
            <a:pPr algn="ctr"/>
            <a:r>
              <a:rPr lang="en-US"/>
              <a:t>Homepage</a:t>
            </a:r>
          </a:p>
        </p:txBody>
      </p:sp>
      <p:pic>
        <p:nvPicPr>
          <p:cNvPr id="7" name="Picture 6">
            <a:extLst>
              <a:ext uri="{FF2B5EF4-FFF2-40B4-BE49-F238E27FC236}">
                <a16:creationId xmlns:a16="http://schemas.microsoft.com/office/drawing/2014/main" id="{9A801881-6D3A-90AD-F2B0-ACE39938422C}"/>
              </a:ext>
            </a:extLst>
          </p:cNvPr>
          <p:cNvPicPr>
            <a:picLocks noChangeAspect="1"/>
          </p:cNvPicPr>
          <p:nvPr/>
        </p:nvPicPr>
        <p:blipFill>
          <a:blip r:embed="rId2"/>
          <a:stretch>
            <a:fillRect/>
          </a:stretch>
        </p:blipFill>
        <p:spPr>
          <a:xfrm>
            <a:off x="871639" y="968970"/>
            <a:ext cx="7255995" cy="3765319"/>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431207" y="344574"/>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id="{A38E9E2A-2054-73FF-4C29-A77E7D8E8B6D}"/>
              </a:ext>
            </a:extLst>
          </p:cNvPr>
          <p:cNvPicPr>
            <a:picLocks noChangeAspect="1"/>
          </p:cNvPicPr>
          <p:nvPr/>
        </p:nvPicPr>
        <p:blipFill>
          <a:blip r:embed="rId2"/>
          <a:stretch>
            <a:fillRect/>
          </a:stretch>
        </p:blipFill>
        <p:spPr>
          <a:xfrm>
            <a:off x="996630" y="1059124"/>
            <a:ext cx="7150740" cy="3834395"/>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487124" y="325815"/>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id="{4DBE33FE-9331-8A1F-CFF5-EBD5A709C978}"/>
              </a:ext>
            </a:extLst>
          </p:cNvPr>
          <p:cNvPicPr>
            <a:picLocks noChangeAspect="1"/>
          </p:cNvPicPr>
          <p:nvPr/>
        </p:nvPicPr>
        <p:blipFill>
          <a:blip r:embed="rId2"/>
          <a:stretch>
            <a:fillRect/>
          </a:stretch>
        </p:blipFill>
        <p:spPr>
          <a:xfrm>
            <a:off x="161171" y="809659"/>
            <a:ext cx="8821658" cy="4251867"/>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355556" y="344148"/>
            <a:ext cx="7886430" cy="624183"/>
          </a:xfrm>
        </p:spPr>
        <p:txBody>
          <a:bodyPr/>
          <a:lstStyle/>
          <a:p>
            <a:pPr algn="ctr"/>
            <a:r>
              <a:rPr lang="en-US" b="1" dirty="0"/>
              <a:t>Departments-Page</a:t>
            </a:r>
          </a:p>
        </p:txBody>
      </p:sp>
      <p:pic>
        <p:nvPicPr>
          <p:cNvPr id="4" name="Picture 3">
            <a:extLst>
              <a:ext uri="{FF2B5EF4-FFF2-40B4-BE49-F238E27FC236}">
                <a16:creationId xmlns:a16="http://schemas.microsoft.com/office/drawing/2014/main" id="{C5CC1381-714B-48DA-DAF2-F4E377722A31}"/>
              </a:ext>
            </a:extLst>
          </p:cNvPr>
          <p:cNvPicPr>
            <a:picLocks noChangeAspect="1"/>
          </p:cNvPicPr>
          <p:nvPr/>
        </p:nvPicPr>
        <p:blipFill>
          <a:blip r:embed="rId2"/>
          <a:stretch>
            <a:fillRect/>
          </a:stretch>
        </p:blipFill>
        <p:spPr>
          <a:xfrm>
            <a:off x="437466" y="1003209"/>
            <a:ext cx="8167104" cy="3670757"/>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476158" y="550978"/>
            <a:ext cx="7886430" cy="649583"/>
          </a:xfrm>
        </p:spPr>
        <p:txBody>
          <a:bodyPr/>
          <a:lstStyle/>
          <a:p>
            <a:pPr algn="ctr"/>
            <a:r>
              <a:rPr lang="en-US" b="1" dirty="0"/>
              <a:t>Blog-Page</a:t>
            </a:r>
          </a:p>
        </p:txBody>
      </p:sp>
      <p:pic>
        <p:nvPicPr>
          <p:cNvPr id="5" name="Picture 4">
            <a:extLst>
              <a:ext uri="{FF2B5EF4-FFF2-40B4-BE49-F238E27FC236}">
                <a16:creationId xmlns:a16="http://schemas.microsoft.com/office/drawing/2014/main" id="{A8588E3A-594F-ABED-CBA1-F85050C92E0C}"/>
              </a:ext>
            </a:extLst>
          </p:cNvPr>
          <p:cNvPicPr>
            <a:picLocks noChangeAspect="1"/>
          </p:cNvPicPr>
          <p:nvPr/>
        </p:nvPicPr>
        <p:blipFill rotWithShape="1">
          <a:blip r:embed="rId2"/>
          <a:srcRect l="56" t="7710" r="1"/>
          <a:stretch/>
        </p:blipFill>
        <p:spPr>
          <a:xfrm>
            <a:off x="780962" y="1200561"/>
            <a:ext cx="7581626" cy="3621707"/>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6" name="TextBox 5">
            <a:extLst>
              <a:ext uri="{FF2B5EF4-FFF2-40B4-BE49-F238E27FC236}">
                <a16:creationId xmlns:a16="http://schemas.microsoft.com/office/drawing/2014/main" id="{05A0E998-E534-2691-9B87-193D9F8290CC}"/>
              </a:ext>
            </a:extLst>
          </p:cNvPr>
          <p:cNvSpPr txBox="1"/>
          <p:nvPr/>
        </p:nvSpPr>
        <p:spPr>
          <a:xfrm>
            <a:off x="1246610" y="1320494"/>
            <a:ext cx="6775770" cy="2862322"/>
          </a:xfrm>
          <a:prstGeom prst="rect">
            <a:avLst/>
          </a:prstGeom>
          <a:noFill/>
        </p:spPr>
        <p:txBody>
          <a:bodyPr wrap="square">
            <a:spAutoFit/>
          </a:bodyPr>
          <a:lstStyle/>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Real-Time Collaboration</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Implementing real-time collaborative editing features similar to Google Docs, where multiple users can edit and view notes simultaneously. This would involve integrating live syncing and version control to ensure smooth collaboration.</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Advanced Search and Organization</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Enhancing search capabilities with filters, tags, and categories to help users easily find and organize their notes. Implementing AI-driven suggestions for tags based on note content could further streamline organization.</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Integration with Productivity Tools</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Integrating with popular productivity tools such as task managers, calendars, and project management software to enable seamless workflow management. This could include features like automatically creating tasks from notes or syncing notes with calendar events.</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Enhanced Security Features</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Implementing end-to-end encryption for notes to ensure data privacy and security. Additionally, adding features such as two-factor authentication and access controls to manage permissions for sharing and editing notes.</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Offline Access and Syncing</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Developing robust offline functionality that allows users to access and edit their notes even without an internet connection. Notes created or edited offline would automatically sync with the cloud when the user regains connectivity.</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7440F6CD-2F61-974A-9080-1E8BE82474E5}"/>
              </a:ext>
            </a:extLst>
          </p:cNvPr>
          <p:cNvSpPr txBox="1"/>
          <p:nvPr/>
        </p:nvSpPr>
        <p:spPr>
          <a:xfrm>
            <a:off x="1016366" y="1297411"/>
            <a:ext cx="7091533" cy="738664"/>
          </a:xfrm>
          <a:prstGeom prst="rect">
            <a:avLst/>
          </a:prstGeom>
          <a:noFill/>
        </p:spPr>
        <p:txBody>
          <a:bodyPr wrap="square">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This concludes the overview of the note sharing web application using Django. In the </a:t>
            </a:r>
            <a:r>
              <a:rPr lang="en-US" dirty="0" err="1">
                <a:latin typeface="Times New Roman" panose="02020603050405020304" pitchFamily="18" charset="0"/>
                <a:cs typeface="Times New Roman" panose="02020603050405020304" pitchFamily="18" charset="0"/>
              </a:rPr>
              <a:t>future,enhancements</a:t>
            </a:r>
            <a:r>
              <a:rPr lang="en-US" dirty="0">
                <a:latin typeface="Times New Roman" panose="02020603050405020304" pitchFamily="18" charset="0"/>
                <a:cs typeface="Times New Roman" panose="02020603050405020304" pitchFamily="18" charset="0"/>
              </a:rPr>
              <a:t> could include advanced user permissions, real-time collaboration, and integration with cloud storage services.</a:t>
            </a:r>
          </a:p>
        </p:txBody>
      </p:sp>
      <p:sp>
        <p:nvSpPr>
          <p:cNvPr id="9" name="TextBox 8">
            <a:extLst>
              <a:ext uri="{FF2B5EF4-FFF2-40B4-BE49-F238E27FC236}">
                <a16:creationId xmlns:a16="http://schemas.microsoft.com/office/drawing/2014/main" id="{8E0CE09C-570F-7A22-6D51-007FA1265CB2}"/>
              </a:ext>
            </a:extLst>
          </p:cNvPr>
          <p:cNvSpPr txBox="1"/>
          <p:nvPr/>
        </p:nvSpPr>
        <p:spPr>
          <a:xfrm>
            <a:off x="957160" y="2329093"/>
            <a:ext cx="6652425" cy="738664"/>
          </a:xfrm>
          <a:prstGeom prst="rect">
            <a:avLst/>
          </a:prstGeom>
          <a:noFill/>
        </p:spPr>
        <p:txBody>
          <a:bodyPr wrap="square">
            <a:spAutoFit/>
          </a:bodyPr>
          <a:lstStyle/>
          <a:p>
            <a:pPr marL="285750" indent="-285750">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As the application grows, additional features such as version control, user activity tracking, and mobile app development could further improve the user experience and functionality.</a:t>
            </a: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Notes Sharing Web Application using Django Framework</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a:extLst>
              <a:ext uri="{FF2B5EF4-FFF2-40B4-BE49-F238E27FC236}">
                <a16:creationId xmlns:a16="http://schemas.microsoft.com/office/drawing/2014/main" id="{BFA1ABCF-C125-CBBC-D1C8-11243FA23D46}"/>
              </a:ext>
            </a:extLst>
          </p:cNvPr>
          <p:cNvSpPr txBox="1"/>
          <p:nvPr/>
        </p:nvSpPr>
        <p:spPr>
          <a:xfrm>
            <a:off x="1059125" y="1309116"/>
            <a:ext cx="6864579" cy="2031325"/>
          </a:xfrm>
          <a:prstGeom prst="rect">
            <a:avLst/>
          </a:prstGeom>
          <a:noFill/>
        </p:spPr>
        <p:txBody>
          <a:bodyPr wrap="square" rtlCol="0">
            <a:spAutoFit/>
          </a:bodyPr>
          <a:lstStyle/>
          <a:p>
            <a:pPr marL="285750" indent="-285750">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ShareNote is a dynamic web application designed to facilitate seamless collaboration and efficient sharing of notes among users. With the increasing demand for digital tools that enhance productivity and collaboration, ShareNote emerges as a solution to streamline the process of sharing and managing notes across various users and devices.</a:t>
            </a:r>
          </a:p>
          <a:p>
            <a:pPr marL="285750" indent="-285750">
              <a:buFont typeface="Wingdings" panose="05000000000000000000" pitchFamily="2" charset="2"/>
              <a:buChar char="Ø"/>
            </a:pPr>
            <a:endParaRPr lang="en-GB"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The application offers a user-friendly interface that allows individuals to create, edit, organize, and share their notes effortlessly. Users can create personalized accounts to access their notes securely from anywhere, at any time. ShareNote prioritizes user privacy and security by implementing robust authentication and authorization protocols.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39502498-88FB-39AC-6E59-9718DFB86A51}"/>
              </a:ext>
            </a:extLst>
          </p:cNvPr>
          <p:cNvSpPr txBox="1"/>
          <p:nvPr/>
        </p:nvSpPr>
        <p:spPr>
          <a:xfrm>
            <a:off x="947291" y="1536069"/>
            <a:ext cx="7338225" cy="1815882"/>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In today's fast-paced digital landscape, individuals, teams, and organizations face significant challenges in efficiently sharing, collaborating on, and managing notes. Traditional methods of note-taking often lack the flexibility, accessibility, and collaboration features required to meet modern productivity demands. There is a growing need for a comprehensive notes sharing web application that addresses these challenges and provides users with a seamless and secure platform for creating, editing, sharing, and organizing notes collaboratively across various devices and environments.</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6BEBBB97-D7C8-7637-D137-11A53291C3B2}"/>
              </a:ext>
            </a:extLst>
          </p:cNvPr>
          <p:cNvSpPr txBox="1"/>
          <p:nvPr/>
        </p:nvSpPr>
        <p:spPr>
          <a:xfrm>
            <a:off x="1664340" y="1137383"/>
            <a:ext cx="6571838" cy="3323987"/>
          </a:xfrm>
          <a:prstGeom prst="rect">
            <a:avLst/>
          </a:prstGeom>
          <a:noFill/>
        </p:spPr>
        <p:txBody>
          <a:bodyPr wrap="square" rtlCol="0">
            <a:spAutoFit/>
          </a:bodyPr>
          <a:lstStyle/>
          <a:p>
            <a:pPr marL="171450" indent="-171450">
              <a:buFont typeface="Wingdings" panose="05000000000000000000" pitchFamily="2" charset="2"/>
              <a:buChar char="Ø"/>
            </a:pPr>
            <a:r>
              <a:rPr lang="en-GB" sz="1000" dirty="0"/>
              <a:t>User-friendly Interface: ShareNote offers an intuitive and user-friendly interface that makes note-taking and collaboration effortless for users of all skill levels.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Real-time Collaboration: ShareNote enables real-time collaboration, allowing multiple users to edit and contribute to the same note simultaneously. This feature fosters teamwork and enhances productivity in educational, professional, and personal settings.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Security and Privacy: ShareNote prioritizes user security and privacy by implementing robust authentication and authorization protocols, ensuring that users maintain control over their shared content and data.</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Cross-platform Compatibility: ShareNote is accessible across various devices and operating systems, including desktop computers, laptops, tablets, and smartphones. This ensures that users can access their notes seamlessly regardless of their preferred device.</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Advanced Search and Organization: ShareNote offers robust search functionality and organizational tools, allowing users to quickly locate specific notes or topics within their collection and efficiently manage their notes using tags, keywords, or custom filters.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Offline Access and Synchronization: ShareNote provides offline access to notes, enabling users to view and edit their content even without an internet connection. Synchronization occurs automatically once the user's device reconnects to the internet, ensuring that changes are seamlessly updated across all devices.</a:t>
            </a:r>
            <a:endParaRPr lang="en-IN" sz="10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16" name="Picture 15">
            <a:extLst>
              <a:ext uri="{FF2B5EF4-FFF2-40B4-BE49-F238E27FC236}">
                <a16:creationId xmlns:a16="http://schemas.microsoft.com/office/drawing/2014/main" id="{8E397A7B-0582-03DD-2520-1C409BD2FD53}"/>
              </a:ext>
            </a:extLst>
          </p:cNvPr>
          <p:cNvPicPr>
            <a:picLocks noChangeAspect="1"/>
          </p:cNvPicPr>
          <p:nvPr/>
        </p:nvPicPr>
        <p:blipFill>
          <a:blip r:embed="rId3"/>
          <a:stretch>
            <a:fillRect/>
          </a:stretch>
        </p:blipFill>
        <p:spPr>
          <a:xfrm>
            <a:off x="1295949" y="1102220"/>
            <a:ext cx="6834976" cy="3489513"/>
          </a:xfrm>
          <a:prstGeom prst="rect">
            <a:avLst/>
          </a:prstGeom>
        </p:spPr>
      </p:pic>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16" name="Picture 15">
            <a:extLst>
              <a:ext uri="{FF2B5EF4-FFF2-40B4-BE49-F238E27FC236}">
                <a16:creationId xmlns:a16="http://schemas.microsoft.com/office/drawing/2014/main" id="{0E5C48B0-641E-A4E2-8E5A-CC6DBEA38BC2}"/>
              </a:ext>
            </a:extLst>
          </p:cNvPr>
          <p:cNvPicPr>
            <a:picLocks noChangeAspect="1"/>
          </p:cNvPicPr>
          <p:nvPr/>
        </p:nvPicPr>
        <p:blipFill>
          <a:blip r:embed="rId2"/>
          <a:stretch>
            <a:fillRect/>
          </a:stretch>
        </p:blipFill>
        <p:spPr>
          <a:xfrm>
            <a:off x="776253" y="729808"/>
            <a:ext cx="7328357" cy="3799433"/>
          </a:xfrm>
          <a:prstGeom prst="rect">
            <a:avLst/>
          </a:prstGeom>
        </p:spPr>
      </p:pic>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17" name="Picture 16">
            <a:extLst>
              <a:ext uri="{FF2B5EF4-FFF2-40B4-BE49-F238E27FC236}">
                <a16:creationId xmlns:a16="http://schemas.microsoft.com/office/drawing/2014/main" id="{C8E92A5B-34D9-2C03-B166-B115D2C68A76}"/>
              </a:ext>
            </a:extLst>
          </p:cNvPr>
          <p:cNvPicPr>
            <a:picLocks noChangeAspect="1"/>
          </p:cNvPicPr>
          <p:nvPr/>
        </p:nvPicPr>
        <p:blipFill>
          <a:blip r:embed="rId2"/>
          <a:stretch>
            <a:fillRect/>
          </a:stretch>
        </p:blipFill>
        <p:spPr>
          <a:xfrm>
            <a:off x="1256478" y="707179"/>
            <a:ext cx="6515922" cy="3861531"/>
          </a:xfrm>
          <a:prstGeom prst="rect">
            <a:avLst/>
          </a:prstGeom>
        </p:spPr>
      </p:pic>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314</TotalTime>
  <Words>1060</Words>
  <Application>Microsoft Office PowerPoint</Application>
  <PresentationFormat>On-screen Show (16:9)</PresentationFormat>
  <Paragraphs>87</Paragraphs>
  <Slides>18</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6"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kodela Anandvasu</cp:lastModifiedBy>
  <cp:revision>20</cp:revision>
  <dcterms:modified xsi:type="dcterms:W3CDTF">2024-04-07T05:09:47Z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